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260" r:id="rId4"/>
    <p:sldId id="259" r:id="rId5"/>
    <p:sldId id="274" r:id="rId6"/>
    <p:sldId id="258" r:id="rId7"/>
    <p:sldId id="265" r:id="rId8"/>
    <p:sldId id="263" r:id="rId9"/>
    <p:sldId id="262" r:id="rId10"/>
    <p:sldId id="261" r:id="rId11"/>
    <p:sldId id="271" r:id="rId12"/>
    <p:sldId id="273"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2912AFC-168B-4D74-9B58-0C1AA9F60983}" type="datetimeFigureOut">
              <a:rPr lang="en-US" smtClean="0"/>
              <a:pPr/>
              <a:t>1/10/2019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C24351B-D65D-4DBF-90F7-0D232AE5720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1/10/2019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1EFF57-F328-469C-BB1D-E2E20B56B3E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1/10/2019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1EFF57-F328-469C-BB1D-E2E20B56B3E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1/10/2019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1EFF57-F328-469C-BB1D-E2E20B56B3E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1/10/2019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1EFF57-F328-469C-BB1D-E2E20B56B3E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1/10/2019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1EFF57-F328-469C-BB1D-E2E20B56B3E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1/10/2019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1EFF57-F328-469C-BB1D-E2E20B56B3E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1/10/2019</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41EFF57-F328-469C-BB1D-E2E20B56B3E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1/10/2019</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41EFF57-F328-469C-BB1D-E2E20B56B3E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1/10/2019</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41EFF57-F328-469C-BB1D-E2E20B56B3E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1/10/2019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1EFF57-F328-469C-BB1D-E2E20B56B3E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1/10/2019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1EFF57-F328-469C-BB1D-E2E20B56B3E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1/10/2019</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1EFF57-F328-469C-BB1D-E2E20B56B3E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www.webguru.neu.edu/professionalism/research-integrity/ethics-case-studies" TargetMode="External"/><Relationship Id="rId3" Type="http://schemas.openxmlformats.org/officeDocument/2006/relationships/hyperlink" Target="http://www.ieee.org/index.html" TargetMode="External"/><Relationship Id="rId7" Type="http://schemas.openxmlformats.org/officeDocument/2006/relationships/hyperlink" Target="https://www.citiprogram.org/index.cfm?pageID=265" TargetMode="External"/><Relationship Id="rId2" Type="http://schemas.openxmlformats.org/officeDocument/2006/relationships/hyperlink" Target="http://www.nspe.org/" TargetMode="External"/><Relationship Id="rId1" Type="http://schemas.openxmlformats.org/officeDocument/2006/relationships/slideLayout" Target="../slideLayouts/slideLayout2.xml"/><Relationship Id="rId6" Type="http://schemas.openxmlformats.org/officeDocument/2006/relationships/hyperlink" Target="https://ori.hhs.gov/general-resources-0" TargetMode="External"/><Relationship Id="rId5" Type="http://schemas.openxmlformats.org/officeDocument/2006/relationships/hyperlink" Target="http://www.apa.org/research/responsible/" TargetMode="External"/><Relationship Id="rId4" Type="http://schemas.openxmlformats.org/officeDocument/2006/relationships/hyperlink" Target="https://ori.hhs.gov/ori-introduction-responsible-conduct-researc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2819400"/>
          </a:xfrm>
        </p:spPr>
        <p:txBody>
          <a:bodyPr>
            <a:noAutofit/>
          </a:bodyPr>
          <a:lstStyle/>
          <a:p>
            <a:r>
              <a:rPr lang="en-US" sz="5400" dirty="0">
                <a:latin typeface="Times New Roman" pitchFamily="18" charset="0"/>
                <a:cs typeface="Times New Roman" pitchFamily="18" charset="0"/>
              </a:rPr>
              <a:t>Professional and Ethical Responsibility for Engineers</a:t>
            </a:r>
          </a:p>
        </p:txBody>
      </p:sp>
      <p:pic>
        <p:nvPicPr>
          <p:cNvPr id="4" name="Picture 11" descr="sdsmt_school_logo"/>
          <p:cNvPicPr>
            <a:picLocks noChangeAspect="1" noChangeArrowheads="1"/>
          </p:cNvPicPr>
          <p:nvPr/>
        </p:nvPicPr>
        <p:blipFill>
          <a:blip r:embed="rId2" cstate="print"/>
          <a:srcRect/>
          <a:stretch>
            <a:fillRect/>
          </a:stretch>
        </p:blipFill>
        <p:spPr bwMode="auto">
          <a:xfrm>
            <a:off x="457202" y="457200"/>
            <a:ext cx="987886" cy="13716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7589520" y="5029200"/>
            <a:ext cx="996012" cy="13716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a:latin typeface="Times New Roman" pitchFamily="18" charset="0"/>
                <a:cs typeface="Times New Roman" pitchFamily="18" charset="0"/>
              </a:rPr>
              <a:t>Technical Competence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&amp; Integrity (6 &amp; 7)</a:t>
            </a:r>
          </a:p>
        </p:txBody>
      </p:sp>
      <p:sp>
        <p:nvSpPr>
          <p:cNvPr id="3" name="Content Placeholder 2"/>
          <p:cNvSpPr>
            <a:spLocks noGrp="1"/>
          </p:cNvSpPr>
          <p:nvPr>
            <p:ph idx="1"/>
          </p:nvPr>
        </p:nvSpPr>
        <p:spPr>
          <a:xfrm>
            <a:off x="457200" y="1676400"/>
            <a:ext cx="8229600" cy="4648200"/>
          </a:xfrm>
        </p:spPr>
        <p:txBody>
          <a:bodyPr>
            <a:normAutofit fontScale="92500" lnSpcReduction="10000"/>
          </a:bodyPr>
          <a:lstStyle/>
          <a:p>
            <a:pPr lvl="0"/>
            <a:r>
              <a:rPr lang="en-US" dirty="0">
                <a:latin typeface="Times New Roman" pitchFamily="18" charset="0"/>
                <a:cs typeface="Times New Roman" pitchFamily="18" charset="0"/>
              </a:rPr>
              <a:t>Stay up to date in your field. E.g., continuing education, advanced professional training, etc.</a:t>
            </a:r>
          </a:p>
          <a:p>
            <a:pPr lvl="0"/>
            <a:r>
              <a:rPr lang="en-US" dirty="0">
                <a:latin typeface="Times New Roman" pitchFamily="18" charset="0"/>
                <a:cs typeface="Times New Roman" pitchFamily="18" charset="0"/>
              </a:rPr>
              <a:t>Undertake work that you are qualified to do.  E.g., Do not bid on jobs that you do not have capability to handle.</a:t>
            </a:r>
          </a:p>
          <a:p>
            <a:pPr lvl="0"/>
            <a:r>
              <a:rPr lang="en-US" dirty="0">
                <a:latin typeface="Times New Roman" pitchFamily="18" charset="0"/>
                <a:cs typeface="Times New Roman" pitchFamily="18" charset="0"/>
              </a:rPr>
              <a:t>Have co-workers/peers review your work.  In turn, review and provide feedback to co-workers/peers.</a:t>
            </a:r>
          </a:p>
          <a:p>
            <a:pPr lvl="0"/>
            <a:r>
              <a:rPr lang="en-US" dirty="0">
                <a:latin typeface="Times New Roman" pitchFamily="18" charset="0"/>
                <a:cs typeface="Times New Roman" pitchFamily="18" charset="0"/>
              </a:rPr>
              <a:t>Very important job- can have huge impact on careers, company, and profession</a:t>
            </a:r>
          </a:p>
        </p:txBody>
      </p:sp>
      <p:sp>
        <p:nvSpPr>
          <p:cNvPr id="4" name="Date Placeholder 3"/>
          <p:cNvSpPr>
            <a:spLocks noGrp="1"/>
          </p:cNvSpPr>
          <p:nvPr>
            <p:ph type="dt" sz="half" idx="10"/>
          </p:nvPr>
        </p:nvSpPr>
        <p:spPr/>
        <p:txBody>
          <a:bodyPr/>
          <a:lstStyle/>
          <a:p>
            <a:r>
              <a:rPr lang="en-US"/>
              <a:t>1/10/2019</a:t>
            </a:r>
            <a:endParaRPr lang="en-US" dirty="0"/>
          </a:p>
        </p:txBody>
      </p:sp>
      <p:sp>
        <p:nvSpPr>
          <p:cNvPr id="5" name="Slide Number Placeholder 4"/>
          <p:cNvSpPr>
            <a:spLocks noGrp="1"/>
          </p:cNvSpPr>
          <p:nvPr>
            <p:ph type="sldNum" sz="quarter" idx="12"/>
          </p:nvPr>
        </p:nvSpPr>
        <p:spPr/>
        <p:txBody>
          <a:bodyPr/>
          <a:lstStyle/>
          <a:p>
            <a:fld id="{B41EFF57-F328-469C-BB1D-E2E20B56B3E7}"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1"/>
          </a:xfrm>
        </p:spPr>
        <p:txBody>
          <a:bodyPr>
            <a:normAutofit/>
          </a:bodyPr>
          <a:lstStyle/>
          <a:p>
            <a:r>
              <a:rPr lang="en-US" dirty="0">
                <a:latin typeface="Times New Roman" pitchFamily="18" charset="0"/>
                <a:cs typeface="Times New Roman" pitchFamily="18" charset="0"/>
              </a:rPr>
              <a:t>Golden Rule (8, 9, &amp; 10)</a:t>
            </a:r>
          </a:p>
        </p:txBody>
      </p:sp>
      <p:sp>
        <p:nvSpPr>
          <p:cNvPr id="3" name="Content Placeholder 2"/>
          <p:cNvSpPr>
            <a:spLocks noGrp="1"/>
          </p:cNvSpPr>
          <p:nvPr>
            <p:ph idx="1"/>
          </p:nvPr>
        </p:nvSpPr>
        <p:spPr>
          <a:xfrm>
            <a:off x="457200" y="1752600"/>
            <a:ext cx="8229600" cy="4114800"/>
          </a:xfrm>
        </p:spPr>
        <p:txBody>
          <a:bodyPr>
            <a:normAutofit fontScale="92500"/>
          </a:bodyPr>
          <a:lstStyle/>
          <a:p>
            <a:pPr lvl="0"/>
            <a:r>
              <a:rPr lang="en-US" dirty="0">
                <a:latin typeface="Times New Roman" pitchFamily="18" charset="0"/>
                <a:cs typeface="Times New Roman" pitchFamily="18" charset="0"/>
              </a:rPr>
              <a:t>Treat people ethically and fairly w/out regard to their background/personal characteristics.</a:t>
            </a:r>
          </a:p>
          <a:p>
            <a:pPr lvl="0"/>
            <a:r>
              <a:rPr lang="en-US" dirty="0">
                <a:latin typeface="Times New Roman" pitchFamily="18" charset="0"/>
                <a:cs typeface="Times New Roman" pitchFamily="18" charset="0"/>
              </a:rPr>
              <a:t>Don’t hurt/impugn the livelihoods or reputations of people or companies, destroy or damage property to gain unethical advantages.</a:t>
            </a:r>
          </a:p>
          <a:p>
            <a:pPr lvl="0"/>
            <a:r>
              <a:rPr lang="en-US" dirty="0">
                <a:latin typeface="Times New Roman" pitchFamily="18" charset="0"/>
                <a:cs typeface="Times New Roman" pitchFamily="18" charset="0"/>
              </a:rPr>
              <a:t>Aid co-workers/peers in meeting professional and ethical responsibilities.</a:t>
            </a:r>
          </a:p>
          <a:p>
            <a:pPr lvl="0"/>
            <a:r>
              <a:rPr lang="en-US" dirty="0">
                <a:latin typeface="Times New Roman" pitchFamily="18" charset="0"/>
                <a:cs typeface="Times New Roman" pitchFamily="18" charset="0"/>
              </a:rPr>
              <a:t>Improve the lives of people through your work.</a:t>
            </a:r>
          </a:p>
        </p:txBody>
      </p:sp>
      <p:sp>
        <p:nvSpPr>
          <p:cNvPr id="4" name="Date Placeholder 3"/>
          <p:cNvSpPr>
            <a:spLocks noGrp="1"/>
          </p:cNvSpPr>
          <p:nvPr>
            <p:ph type="dt" sz="half" idx="10"/>
          </p:nvPr>
        </p:nvSpPr>
        <p:spPr/>
        <p:txBody>
          <a:bodyPr/>
          <a:lstStyle/>
          <a:p>
            <a:r>
              <a:rPr lang="en-US"/>
              <a:t>1/10/2019</a:t>
            </a:r>
            <a:endParaRPr lang="en-US" dirty="0"/>
          </a:p>
        </p:txBody>
      </p:sp>
      <p:sp>
        <p:nvSpPr>
          <p:cNvPr id="5" name="Slide Number Placeholder 4"/>
          <p:cNvSpPr>
            <a:spLocks noGrp="1"/>
          </p:cNvSpPr>
          <p:nvPr>
            <p:ph type="sldNum" sz="quarter" idx="12"/>
          </p:nvPr>
        </p:nvSpPr>
        <p:spPr/>
        <p:txBody>
          <a:bodyPr/>
          <a:lstStyle/>
          <a:p>
            <a:fld id="{B41EFF57-F328-469C-BB1D-E2E20B56B3E7}"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7"/>
            <a:ext cx="8229600" cy="1143000"/>
          </a:xfrm>
        </p:spPr>
        <p:txBody>
          <a:bodyPr/>
          <a:lstStyle/>
          <a:p>
            <a:r>
              <a:rPr lang="en-US" dirty="0">
                <a:latin typeface="Times New Roman" pitchFamily="18" charset="0"/>
                <a:cs typeface="Times New Roman" pitchFamily="18" charset="0"/>
              </a:rPr>
              <a:t>References/Resources</a:t>
            </a:r>
          </a:p>
        </p:txBody>
      </p:sp>
      <p:sp>
        <p:nvSpPr>
          <p:cNvPr id="3" name="Content Placeholder 2"/>
          <p:cNvSpPr>
            <a:spLocks noGrp="1"/>
          </p:cNvSpPr>
          <p:nvPr>
            <p:ph idx="1"/>
          </p:nvPr>
        </p:nvSpPr>
        <p:spPr>
          <a:xfrm>
            <a:off x="457200" y="1524000"/>
            <a:ext cx="8229600" cy="4419600"/>
          </a:xfrm>
        </p:spPr>
        <p:txBody>
          <a:bodyPr>
            <a:normAutofit fontScale="62500" lnSpcReduction="20000"/>
          </a:bodyPr>
          <a:lstStyle/>
          <a:p>
            <a:pPr lvl="0"/>
            <a:r>
              <a:rPr lang="en-US" dirty="0">
                <a:latin typeface="Times New Roman" pitchFamily="18" charset="0"/>
                <a:cs typeface="Times New Roman" pitchFamily="18" charset="0"/>
              </a:rPr>
              <a:t>National Society of Professional Engineers (NSPE) </a:t>
            </a:r>
            <a:r>
              <a:rPr lang="en-US" dirty="0">
                <a:latin typeface="Times New Roman" pitchFamily="18" charset="0"/>
                <a:cs typeface="Times New Roman" pitchFamily="18" charset="0"/>
                <a:hlinkClick r:id="rId2"/>
              </a:rPr>
              <a:t>http://www.nspe.org/</a:t>
            </a:r>
            <a:r>
              <a:rPr lang="en-US" dirty="0">
                <a:latin typeface="Times New Roman" pitchFamily="18" charset="0"/>
                <a:cs typeface="Times New Roman" pitchFamily="18" charset="0"/>
              </a:rPr>
              <a:t> </a:t>
            </a:r>
          </a:p>
          <a:p>
            <a:pPr lvl="0"/>
            <a:r>
              <a:rPr lang="en-US" dirty="0">
                <a:latin typeface="Times New Roman" pitchFamily="18" charset="0"/>
                <a:cs typeface="Times New Roman" pitchFamily="18" charset="0"/>
              </a:rPr>
              <a:t>Institute of Electrical and Electronics Engineers (IEEE) </a:t>
            </a:r>
            <a:r>
              <a:rPr lang="en-US" dirty="0">
                <a:latin typeface="Times New Roman" pitchFamily="18" charset="0"/>
                <a:cs typeface="Times New Roman" pitchFamily="18" charset="0"/>
                <a:hlinkClick r:id="rId3"/>
              </a:rPr>
              <a:t>  http://www.ieee.org</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Office of Research Integrity (ORI) Introduction to the Responsible Conduct of Research </a:t>
            </a:r>
            <a:r>
              <a:rPr lang="en-US" dirty="0">
                <a:latin typeface="Times New Roman" pitchFamily="18" charset="0"/>
                <a:cs typeface="Times New Roman" pitchFamily="18" charset="0"/>
                <a:hlinkClick r:id="rId4"/>
              </a:rPr>
              <a:t>https://ori.hhs.gov/ori-introduction-responsible-conduct-research</a:t>
            </a:r>
            <a:r>
              <a:rPr lang="en-US" dirty="0">
                <a:latin typeface="Times New Roman" pitchFamily="18" charset="0"/>
                <a:cs typeface="Times New Roman" pitchFamily="18" charset="0"/>
              </a:rPr>
              <a:t> (provides a good overview)</a:t>
            </a:r>
          </a:p>
          <a:p>
            <a:pPr lvl="0"/>
            <a:r>
              <a:rPr lang="en-US" dirty="0">
                <a:latin typeface="Times New Roman" pitchFamily="18" charset="0"/>
                <a:cs typeface="Times New Roman" pitchFamily="18" charset="0"/>
              </a:rPr>
              <a:t>Responsible conduct of research (RCR) by American Psychological Association </a:t>
            </a:r>
            <a:r>
              <a:rPr lang="en-US" dirty="0">
                <a:latin typeface="Times New Roman" pitchFamily="18" charset="0"/>
                <a:cs typeface="Times New Roman" pitchFamily="18" charset="0"/>
                <a:hlinkClick r:id="rId5"/>
              </a:rPr>
              <a:t>http://www.apa.org/research/responsible/</a:t>
            </a:r>
            <a:r>
              <a:rPr lang="en-US" dirty="0">
                <a:latin typeface="Times New Roman" pitchFamily="18" charset="0"/>
                <a:cs typeface="Times New Roman" pitchFamily="18" charset="0"/>
              </a:rPr>
              <a:t>  (many good links)</a:t>
            </a:r>
          </a:p>
          <a:p>
            <a:pPr lvl="0"/>
            <a:r>
              <a:rPr lang="en-US" dirty="0">
                <a:latin typeface="Times New Roman" pitchFamily="18" charset="0"/>
                <a:cs typeface="Times New Roman" pitchFamily="18" charset="0"/>
              </a:rPr>
              <a:t>General RCR Resources- </a:t>
            </a:r>
            <a:r>
              <a:rPr lang="en-US" dirty="0">
                <a:latin typeface="Times New Roman" pitchFamily="18" charset="0"/>
                <a:cs typeface="Times New Roman" pitchFamily="18" charset="0"/>
                <a:hlinkClick r:id="rId6"/>
              </a:rPr>
              <a:t>https://ori.hhs.gov/general-resources-0</a:t>
            </a:r>
            <a:r>
              <a:rPr lang="en-US" dirty="0">
                <a:latin typeface="Times New Roman" pitchFamily="18" charset="0"/>
                <a:cs typeface="Times New Roman" pitchFamily="18" charset="0"/>
              </a:rPr>
              <a:t> (many good links)</a:t>
            </a:r>
          </a:p>
          <a:p>
            <a:pPr lvl="0"/>
            <a:r>
              <a:rPr lang="en-US" dirty="0">
                <a:latin typeface="Times New Roman" pitchFamily="18" charset="0"/>
                <a:cs typeface="Times New Roman" pitchFamily="18" charset="0"/>
              </a:rPr>
              <a:t>Collaborative Institutional Training Initiative (CITI), University of Miami, Responsible Conduct of Research Program  </a:t>
            </a:r>
            <a:r>
              <a:rPr lang="en-US" dirty="0">
                <a:latin typeface="Times New Roman" pitchFamily="18" charset="0"/>
                <a:cs typeface="Times New Roman" pitchFamily="18" charset="0"/>
                <a:hlinkClick r:id="rId7"/>
              </a:rPr>
              <a:t>https://www.citiprogram.org/index.cfm?pageID=265</a:t>
            </a:r>
            <a:r>
              <a:rPr lang="en-US" dirty="0">
                <a:latin typeface="Times New Roman" pitchFamily="18" charset="0"/>
                <a:cs typeface="Times New Roman" pitchFamily="18" charset="0"/>
              </a:rPr>
              <a:t> </a:t>
            </a:r>
          </a:p>
          <a:p>
            <a:pPr lvl="0"/>
            <a:r>
              <a:rPr lang="en-US" dirty="0">
                <a:latin typeface="Times New Roman" pitchFamily="18" charset="0"/>
                <a:cs typeface="Times New Roman" pitchFamily="18" charset="0"/>
              </a:rPr>
              <a:t>Ethics Case Studies by Northeastern University </a:t>
            </a:r>
            <a:r>
              <a:rPr lang="en-US" dirty="0">
                <a:latin typeface="Times New Roman" pitchFamily="18" charset="0"/>
                <a:cs typeface="Times New Roman" pitchFamily="18" charset="0"/>
                <a:hlinkClick r:id="rId8"/>
              </a:rPr>
              <a:t>http://www.webguru.neu.edu/professionalism/research-integrity/ethics-case-studies</a:t>
            </a:r>
            <a:r>
              <a:rPr lang="en-US" dirty="0">
                <a:latin typeface="Times New Roman" pitchFamily="18" charset="0"/>
                <a:cs typeface="Times New Roman" pitchFamily="18" charset="0"/>
              </a:rPr>
              <a:t> </a:t>
            </a:r>
            <a:endParaRPr lang="en-US" dirty="0"/>
          </a:p>
        </p:txBody>
      </p:sp>
      <p:sp>
        <p:nvSpPr>
          <p:cNvPr id="4" name="Date Placeholder 3"/>
          <p:cNvSpPr>
            <a:spLocks noGrp="1"/>
          </p:cNvSpPr>
          <p:nvPr>
            <p:ph type="dt" sz="half" idx="10"/>
          </p:nvPr>
        </p:nvSpPr>
        <p:spPr/>
        <p:txBody>
          <a:bodyPr/>
          <a:lstStyle/>
          <a:p>
            <a:r>
              <a:rPr lang="en-US"/>
              <a:t>1/10/2019</a:t>
            </a:r>
            <a:endParaRPr lang="en-US" dirty="0"/>
          </a:p>
        </p:txBody>
      </p:sp>
      <p:sp>
        <p:nvSpPr>
          <p:cNvPr id="5" name="Slide Number Placeholder 4"/>
          <p:cNvSpPr>
            <a:spLocks noGrp="1"/>
          </p:cNvSpPr>
          <p:nvPr>
            <p:ph type="sldNum" sz="quarter" idx="12"/>
          </p:nvPr>
        </p:nvSpPr>
        <p:spPr/>
        <p:txBody>
          <a:bodyPr/>
          <a:lstStyle/>
          <a:p>
            <a:fld id="{B41EFF57-F328-469C-BB1D-E2E20B56B3E7}" type="slidenum">
              <a:rPr lang="en-US" smtClean="0"/>
              <a:pPr/>
              <a:t>12</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7"/>
            <a:ext cx="8229600" cy="1143000"/>
          </a:xfrm>
        </p:spPr>
        <p:txBody>
          <a:bodyPr/>
          <a:lstStyle/>
          <a:p>
            <a:r>
              <a:rPr lang="en-US" dirty="0">
                <a:latin typeface="Times New Roman" pitchFamily="18" charset="0"/>
                <a:cs typeface="Times New Roman" pitchFamily="18" charset="0"/>
              </a:rPr>
              <a:t>Engineering, Ethics, and Society</a:t>
            </a:r>
          </a:p>
        </p:txBody>
      </p:sp>
      <p:sp>
        <p:nvSpPr>
          <p:cNvPr id="3" name="Content Placeholder 2"/>
          <p:cNvSpPr>
            <a:spLocks noGrp="1"/>
          </p:cNvSpPr>
          <p:nvPr>
            <p:ph idx="1"/>
          </p:nvPr>
        </p:nvSpPr>
        <p:spPr>
          <a:xfrm>
            <a:off x="457200" y="1752600"/>
            <a:ext cx="8229600" cy="4038600"/>
          </a:xfrm>
        </p:spPr>
        <p:txBody>
          <a:bodyPr/>
          <a:lstStyle/>
          <a:p>
            <a:pPr lvl="0"/>
            <a:r>
              <a:rPr lang="en-US" dirty="0">
                <a:latin typeface="Times New Roman" pitchFamily="18" charset="0"/>
                <a:cs typeface="Times New Roman" pitchFamily="18" charset="0"/>
              </a:rPr>
              <a:t>Professional responsibilities as engineers</a:t>
            </a:r>
          </a:p>
          <a:p>
            <a:pPr lvl="0"/>
            <a:r>
              <a:rPr lang="en-US" dirty="0">
                <a:latin typeface="Times New Roman" pitchFamily="18" charset="0"/>
                <a:cs typeface="Times New Roman" pitchFamily="18" charset="0"/>
              </a:rPr>
              <a:t>What does professional responsibility mean?</a:t>
            </a:r>
          </a:p>
          <a:p>
            <a:pPr lvl="0"/>
            <a:r>
              <a:rPr lang="en-US" dirty="0">
                <a:latin typeface="Times New Roman" pitchFamily="18" charset="0"/>
                <a:cs typeface="Times New Roman" pitchFamily="18" charset="0"/>
              </a:rPr>
              <a:t>Why do engineers have professional responsibilities?</a:t>
            </a:r>
          </a:p>
          <a:p>
            <a:r>
              <a:rPr lang="en-US" dirty="0">
                <a:latin typeface="Times New Roman" pitchFamily="18" charset="0"/>
                <a:cs typeface="Times New Roman" pitchFamily="18" charset="0"/>
              </a:rPr>
              <a:t>How engineers can act on their professional responsibilities?</a:t>
            </a:r>
          </a:p>
          <a:p>
            <a:r>
              <a:rPr lang="en-US" dirty="0">
                <a:latin typeface="Times New Roman" pitchFamily="18" charset="0"/>
                <a:cs typeface="Times New Roman" pitchFamily="18" charset="0"/>
              </a:rPr>
              <a:t>Professional societies provide some guidance.</a:t>
            </a:r>
          </a:p>
        </p:txBody>
      </p:sp>
      <p:sp>
        <p:nvSpPr>
          <p:cNvPr id="4" name="Date Placeholder 3"/>
          <p:cNvSpPr>
            <a:spLocks noGrp="1"/>
          </p:cNvSpPr>
          <p:nvPr>
            <p:ph type="dt" sz="half" idx="10"/>
          </p:nvPr>
        </p:nvSpPr>
        <p:spPr/>
        <p:txBody>
          <a:bodyPr/>
          <a:lstStyle/>
          <a:p>
            <a:r>
              <a:rPr lang="en-US"/>
              <a:t>1/10/2019</a:t>
            </a:r>
            <a:endParaRPr lang="en-US" dirty="0"/>
          </a:p>
        </p:txBody>
      </p:sp>
      <p:sp>
        <p:nvSpPr>
          <p:cNvPr id="5" name="Slide Number Placeholder 4"/>
          <p:cNvSpPr>
            <a:spLocks noGrp="1"/>
          </p:cNvSpPr>
          <p:nvPr>
            <p:ph type="sldNum" sz="quarter" idx="12"/>
          </p:nvPr>
        </p:nvSpPr>
        <p:spPr/>
        <p:txBody>
          <a:bodyPr/>
          <a:lstStyle/>
          <a:p>
            <a:fld id="{B41EFF57-F328-469C-BB1D-E2E20B56B3E7}"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8"/>
            <a:ext cx="8229600" cy="1143000"/>
          </a:xfrm>
        </p:spPr>
        <p:txBody>
          <a:bodyPr>
            <a:normAutofit fontScale="90000"/>
          </a:bodyPr>
          <a:lstStyle/>
          <a:p>
            <a:r>
              <a:rPr lang="en-US" dirty="0">
                <a:latin typeface="Times New Roman" pitchFamily="18" charset="0"/>
                <a:cs typeface="Times New Roman" pitchFamily="18" charset="0"/>
              </a:rPr>
              <a:t>Engineers' Creed</a:t>
            </a:r>
            <a:br>
              <a:rPr lang="en-US" dirty="0">
                <a:latin typeface="Times New Roman" pitchFamily="18" charset="0"/>
                <a:cs typeface="Times New Roman" pitchFamily="18" charset="0"/>
              </a:rPr>
            </a:br>
            <a:r>
              <a:rPr lang="en-US" sz="2400" dirty="0">
                <a:latin typeface="Times New Roman" pitchFamily="18" charset="0"/>
                <a:cs typeface="Times New Roman" pitchFamily="18" charset="0"/>
              </a:rPr>
              <a:t> Adopted by National Society of Professional Engineers, June 1954</a:t>
            </a:r>
          </a:p>
        </p:txBody>
      </p:sp>
      <p:sp>
        <p:nvSpPr>
          <p:cNvPr id="3" name="Content Placeholder 2"/>
          <p:cNvSpPr>
            <a:spLocks noGrp="1"/>
          </p:cNvSpPr>
          <p:nvPr>
            <p:ph idx="1"/>
          </p:nvPr>
        </p:nvSpPr>
        <p:spPr>
          <a:xfrm>
            <a:off x="533400" y="1798637"/>
            <a:ext cx="8229600" cy="4144963"/>
          </a:xfrm>
        </p:spPr>
        <p:txBody>
          <a:bodyPr>
            <a:normAutofit fontScale="70000" lnSpcReduction="20000"/>
          </a:bodyPr>
          <a:lstStyle/>
          <a:p>
            <a:pPr marL="0" indent="0" algn="just" fontAlgn="base">
              <a:buNone/>
            </a:pPr>
            <a:r>
              <a:rPr lang="en-US" sz="3300" dirty="0">
                <a:latin typeface="Times New Roman" pitchFamily="18" charset="0"/>
                <a:cs typeface="Times New Roman" pitchFamily="18" charset="0"/>
              </a:rPr>
              <a:t>As a Professional Engineer, I dedicate my professional knowledge and skill to the advancement and betterment of human welfare.</a:t>
            </a:r>
          </a:p>
          <a:p>
            <a:pPr algn="just" fontAlgn="base"/>
            <a:endParaRPr lang="en-US" sz="1600" dirty="0">
              <a:latin typeface="Times New Roman" pitchFamily="18" charset="0"/>
              <a:cs typeface="Times New Roman" pitchFamily="18" charset="0"/>
            </a:endParaRPr>
          </a:p>
          <a:p>
            <a:pPr algn="just" fontAlgn="base">
              <a:buNone/>
            </a:pPr>
            <a:r>
              <a:rPr lang="en-US" sz="3300" dirty="0">
                <a:latin typeface="Times New Roman" pitchFamily="18" charset="0"/>
                <a:cs typeface="Times New Roman" pitchFamily="18" charset="0"/>
              </a:rPr>
              <a:t>I pledge:</a:t>
            </a:r>
          </a:p>
          <a:p>
            <a:pPr lvl="0" algn="just" fontAlgn="base"/>
            <a:r>
              <a:rPr lang="en-US" sz="3300" dirty="0">
                <a:latin typeface="Times New Roman" pitchFamily="18" charset="0"/>
                <a:cs typeface="Times New Roman" pitchFamily="18" charset="0"/>
              </a:rPr>
              <a:t>To give the utmost of performance;</a:t>
            </a:r>
          </a:p>
          <a:p>
            <a:pPr lvl="0" algn="just" fontAlgn="base"/>
            <a:r>
              <a:rPr lang="en-US" sz="3300" dirty="0">
                <a:latin typeface="Times New Roman" pitchFamily="18" charset="0"/>
                <a:cs typeface="Times New Roman" pitchFamily="18" charset="0"/>
              </a:rPr>
              <a:t>To participate in none but honest enterprise;</a:t>
            </a:r>
          </a:p>
          <a:p>
            <a:pPr lvl="0" algn="just" fontAlgn="base"/>
            <a:r>
              <a:rPr lang="en-US" sz="3300" dirty="0">
                <a:latin typeface="Times New Roman" pitchFamily="18" charset="0"/>
                <a:cs typeface="Times New Roman" pitchFamily="18" charset="0"/>
              </a:rPr>
              <a:t>To live and work according to the laws of man and the highest standards of professional conduct;</a:t>
            </a:r>
          </a:p>
          <a:p>
            <a:pPr lvl="0" algn="just" fontAlgn="base"/>
            <a:r>
              <a:rPr lang="en-US" sz="3300" dirty="0">
                <a:latin typeface="Times New Roman" pitchFamily="18" charset="0"/>
                <a:cs typeface="Times New Roman" pitchFamily="18" charset="0"/>
              </a:rPr>
              <a:t>To place service before profit, the honor and standing of the profession before personal advantage, and the public welfare above all other considerations.</a:t>
            </a:r>
          </a:p>
          <a:p>
            <a:pPr marL="0" indent="0" algn="just" fontAlgn="base">
              <a:lnSpc>
                <a:spcPct val="120000"/>
              </a:lnSpc>
              <a:spcBef>
                <a:spcPts val="0"/>
              </a:spcBef>
              <a:buNone/>
            </a:pPr>
            <a:r>
              <a:rPr lang="en-US" sz="1600" dirty="0">
                <a:latin typeface="Times New Roman" pitchFamily="18" charset="0"/>
                <a:cs typeface="Times New Roman" pitchFamily="18" charset="0"/>
              </a:rPr>
              <a:t> </a:t>
            </a:r>
          </a:p>
          <a:p>
            <a:pPr algn="just" fontAlgn="base">
              <a:buNone/>
            </a:pPr>
            <a:r>
              <a:rPr lang="en-US" sz="3300" dirty="0">
                <a:latin typeface="Times New Roman" pitchFamily="18" charset="0"/>
                <a:cs typeface="Times New Roman" pitchFamily="18" charset="0"/>
              </a:rPr>
              <a:t>In humility and with need for Divine Guidance, I make this pledge.</a:t>
            </a:r>
            <a:r>
              <a:rPr lang="en-US" i="1" dirty="0">
                <a:latin typeface="Times New Roman" pitchFamily="18" charset="0"/>
                <a:cs typeface="Times New Roman" pitchFamily="18" charset="0"/>
              </a:rPr>
              <a:t> </a:t>
            </a:r>
            <a:endParaRPr lang="en-US" dirty="0"/>
          </a:p>
        </p:txBody>
      </p:sp>
      <p:sp>
        <p:nvSpPr>
          <p:cNvPr id="4" name="Date Placeholder 3"/>
          <p:cNvSpPr>
            <a:spLocks noGrp="1"/>
          </p:cNvSpPr>
          <p:nvPr>
            <p:ph type="dt" sz="half" idx="10"/>
          </p:nvPr>
        </p:nvSpPr>
        <p:spPr/>
        <p:txBody>
          <a:bodyPr/>
          <a:lstStyle/>
          <a:p>
            <a:r>
              <a:rPr lang="en-US"/>
              <a:t>1/10/2019</a:t>
            </a:r>
            <a:endParaRPr lang="en-US" dirty="0"/>
          </a:p>
        </p:txBody>
      </p:sp>
      <p:sp>
        <p:nvSpPr>
          <p:cNvPr id="5" name="Slide Number Placeholder 4"/>
          <p:cNvSpPr>
            <a:spLocks noGrp="1"/>
          </p:cNvSpPr>
          <p:nvPr>
            <p:ph type="sldNum" sz="quarter" idx="12"/>
          </p:nvPr>
        </p:nvSpPr>
        <p:spPr/>
        <p:txBody>
          <a:bodyPr/>
          <a:lstStyle/>
          <a:p>
            <a:fld id="{B41EFF57-F328-469C-BB1D-E2E20B56B3E7}"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IEEE Code of Ethics</a:t>
            </a:r>
            <a:br>
              <a:rPr lang="en-US" dirty="0">
                <a:latin typeface="Times New Roman" pitchFamily="18" charset="0"/>
                <a:cs typeface="Times New Roman" pitchFamily="18" charset="0"/>
              </a:rPr>
            </a:br>
            <a:r>
              <a:rPr lang="en-US" sz="2200" dirty="0">
                <a:latin typeface="Times New Roman" pitchFamily="18" charset="0"/>
                <a:cs typeface="Times New Roman" pitchFamily="18" charset="0"/>
              </a:rPr>
              <a:t> Approved by IEEE Board of Directors August 1990</a:t>
            </a:r>
          </a:p>
        </p:txBody>
      </p:sp>
      <p:sp>
        <p:nvSpPr>
          <p:cNvPr id="3" name="Content Placeholder 2"/>
          <p:cNvSpPr>
            <a:spLocks noGrp="1"/>
          </p:cNvSpPr>
          <p:nvPr>
            <p:ph idx="1"/>
          </p:nvPr>
        </p:nvSpPr>
        <p:spPr>
          <a:xfrm>
            <a:off x="457200" y="1524000"/>
            <a:ext cx="8229600" cy="4724400"/>
          </a:xfrm>
        </p:spPr>
        <p:txBody>
          <a:bodyPr>
            <a:normAutofit fontScale="62500" lnSpcReduction="20000"/>
          </a:bodyPr>
          <a:lstStyle/>
          <a:p>
            <a:pPr marL="0" indent="0" algn="just">
              <a:buNone/>
            </a:pPr>
            <a:r>
              <a:rPr lang="en-US" sz="2600" dirty="0">
                <a:latin typeface="Times New Roman" pitchFamily="18" charset="0"/>
                <a:cs typeface="Times New Roman" pitchFamily="18" charset="0"/>
              </a:rPr>
              <a:t>We, the members of the IEEE, in recognition of the importance of our technologies in affecting the quality of life throughout the world, and in accepting a personal obligation to our profession, its members and the communities we serve, do hereby commit ourselves to the highest ethical and professional conduct and agree:</a:t>
            </a:r>
          </a:p>
          <a:p>
            <a:pPr marL="320040" indent="-320040" algn="just">
              <a:buFont typeface="+mj-lt"/>
              <a:buAutoNum type="arabicPeriod"/>
            </a:pPr>
            <a:r>
              <a:rPr lang="en-US" sz="2400" dirty="0">
                <a:latin typeface="Times New Roman" pitchFamily="18" charset="0"/>
                <a:cs typeface="Times New Roman" pitchFamily="18" charset="0"/>
              </a:rPr>
              <a:t>to accept responsibility in making engineering decisions consistent with the safety, health and welfare of the public, and to disclose promptly factors that might endanger the public or the environment;</a:t>
            </a:r>
          </a:p>
          <a:p>
            <a:pPr marL="320040" indent="-320040" algn="just">
              <a:buFont typeface="+mj-lt"/>
              <a:buAutoNum type="arabicPeriod"/>
            </a:pPr>
            <a:r>
              <a:rPr lang="en-US" sz="2400" dirty="0">
                <a:latin typeface="Times New Roman" pitchFamily="18" charset="0"/>
                <a:cs typeface="Times New Roman" pitchFamily="18" charset="0"/>
              </a:rPr>
              <a:t>to avoid real or perceived conflicts of interest whenever possible, and to disclose them to affected parties when they do exist;</a:t>
            </a:r>
          </a:p>
          <a:p>
            <a:pPr marL="320040" indent="-320040" algn="just">
              <a:buFont typeface="+mj-lt"/>
              <a:buAutoNum type="arabicPeriod"/>
            </a:pPr>
            <a:r>
              <a:rPr lang="en-US" sz="2400" dirty="0">
                <a:latin typeface="Times New Roman" pitchFamily="18" charset="0"/>
                <a:cs typeface="Times New Roman" pitchFamily="18" charset="0"/>
              </a:rPr>
              <a:t>to be honest and realistic in stating claims or estimates based on available data;</a:t>
            </a:r>
          </a:p>
          <a:p>
            <a:pPr marL="320040" indent="-320040" algn="just">
              <a:buFont typeface="+mj-lt"/>
              <a:buAutoNum type="arabicPeriod"/>
            </a:pPr>
            <a:r>
              <a:rPr lang="en-US" sz="2400" dirty="0">
                <a:latin typeface="Times New Roman" pitchFamily="18" charset="0"/>
                <a:cs typeface="Times New Roman" pitchFamily="18" charset="0"/>
              </a:rPr>
              <a:t>to reject bribery in all its forms;</a:t>
            </a:r>
          </a:p>
          <a:p>
            <a:pPr marL="320040" indent="-320040" algn="just">
              <a:buFont typeface="+mj-lt"/>
              <a:buAutoNum type="arabicPeriod"/>
            </a:pPr>
            <a:r>
              <a:rPr lang="en-US" sz="2400" dirty="0">
                <a:latin typeface="Times New Roman" pitchFamily="18" charset="0"/>
                <a:cs typeface="Times New Roman" pitchFamily="18" charset="0"/>
              </a:rPr>
              <a:t>to improve the understanding of technology, its appropriate application, and potential consequences;</a:t>
            </a:r>
          </a:p>
          <a:p>
            <a:pPr marL="320040" indent="-320040" algn="just">
              <a:buFont typeface="+mj-lt"/>
              <a:buAutoNum type="arabicPeriod"/>
            </a:pPr>
            <a:r>
              <a:rPr lang="en-US" sz="2400" dirty="0">
                <a:latin typeface="Times New Roman" pitchFamily="18" charset="0"/>
                <a:cs typeface="Times New Roman" pitchFamily="18" charset="0"/>
              </a:rPr>
              <a:t>to maintain and improve our technical competence and to undertake technological tasks for others only if qualified by training or experience, or after full disclosure of pertinent limitations;</a:t>
            </a:r>
          </a:p>
          <a:p>
            <a:pPr marL="320040" indent="-320040" algn="just">
              <a:buFont typeface="+mj-lt"/>
              <a:buAutoNum type="arabicPeriod"/>
            </a:pPr>
            <a:r>
              <a:rPr lang="en-US" sz="2400" dirty="0">
                <a:latin typeface="Times New Roman" pitchFamily="18" charset="0"/>
                <a:cs typeface="Times New Roman" pitchFamily="18" charset="0"/>
              </a:rPr>
              <a:t>to seek, accept, and offer honest criticism of technical work, to acknowledge and correct errors, and to credit properly the contributions of others;</a:t>
            </a:r>
          </a:p>
          <a:p>
            <a:pPr marL="320040" indent="-320040" algn="just">
              <a:buFont typeface="+mj-lt"/>
              <a:buAutoNum type="arabicPeriod"/>
            </a:pPr>
            <a:r>
              <a:rPr lang="en-US" sz="2400" dirty="0">
                <a:latin typeface="Times New Roman" pitchFamily="18" charset="0"/>
                <a:cs typeface="Times New Roman" pitchFamily="18" charset="0"/>
              </a:rPr>
              <a:t>to treat fairly all persons regardless of such factors as race, religion, gender, disability, age, or national origin;</a:t>
            </a:r>
          </a:p>
          <a:p>
            <a:pPr marL="320040" indent="-320040" algn="just">
              <a:buFont typeface="+mj-lt"/>
              <a:buAutoNum type="arabicPeriod"/>
            </a:pPr>
            <a:r>
              <a:rPr lang="en-US" sz="2400" dirty="0">
                <a:latin typeface="Times New Roman" pitchFamily="18" charset="0"/>
                <a:cs typeface="Times New Roman" pitchFamily="18" charset="0"/>
              </a:rPr>
              <a:t>to avoid injuring others, their property, reputation, or employment by false or malicious action;</a:t>
            </a:r>
          </a:p>
          <a:p>
            <a:pPr marL="320040" indent="-320040" algn="just">
              <a:buFont typeface="+mj-lt"/>
              <a:buAutoNum type="arabicPeriod"/>
            </a:pPr>
            <a:r>
              <a:rPr lang="en-US" sz="2400" dirty="0">
                <a:latin typeface="Times New Roman" pitchFamily="18" charset="0"/>
                <a:cs typeface="Times New Roman" pitchFamily="18" charset="0"/>
              </a:rPr>
              <a:t>to assist colleagues and co-workers in their professional development and to support them in following this code of ethics.</a:t>
            </a:r>
          </a:p>
          <a:p>
            <a:endParaRPr lang="en-US" dirty="0"/>
          </a:p>
        </p:txBody>
      </p:sp>
      <p:sp>
        <p:nvSpPr>
          <p:cNvPr id="4" name="Date Placeholder 3"/>
          <p:cNvSpPr>
            <a:spLocks noGrp="1"/>
          </p:cNvSpPr>
          <p:nvPr>
            <p:ph type="dt" sz="half" idx="10"/>
          </p:nvPr>
        </p:nvSpPr>
        <p:spPr/>
        <p:txBody>
          <a:bodyPr/>
          <a:lstStyle/>
          <a:p>
            <a:r>
              <a:rPr lang="en-US" dirty="0"/>
              <a:t>1/10/2019</a:t>
            </a:r>
          </a:p>
        </p:txBody>
      </p:sp>
      <p:sp>
        <p:nvSpPr>
          <p:cNvPr id="5" name="Slide Number Placeholder 4"/>
          <p:cNvSpPr>
            <a:spLocks noGrp="1"/>
          </p:cNvSpPr>
          <p:nvPr>
            <p:ph type="sldNum" sz="quarter" idx="12"/>
          </p:nvPr>
        </p:nvSpPr>
        <p:spPr/>
        <p:txBody>
          <a:bodyPr/>
          <a:lstStyle/>
          <a:p>
            <a:fld id="{B41EFF57-F328-469C-BB1D-E2E20B56B3E7}"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DAD0B-D88E-4E8D-94A3-58744E5FD962}"/>
              </a:ext>
            </a:extLst>
          </p:cNvPr>
          <p:cNvSpPr>
            <a:spLocks noGrp="1"/>
          </p:cNvSpPr>
          <p:nvPr>
            <p:ph type="title"/>
          </p:nvPr>
        </p:nvSpPr>
        <p:spPr>
          <a:xfrm>
            <a:off x="457200" y="274638"/>
            <a:ext cx="8229600" cy="944562"/>
          </a:xfrm>
        </p:spPr>
        <p:txBody>
          <a:bodyPr>
            <a:normAutofit fontScale="90000"/>
          </a:bodyPr>
          <a:lstStyle/>
          <a:p>
            <a:r>
              <a:rPr lang="en-US" sz="4000" dirty="0">
                <a:latin typeface="Times New Roman" panose="02020603050405020304" pitchFamily="18" charset="0"/>
                <a:cs typeface="Times New Roman" panose="02020603050405020304" pitchFamily="18" charset="0"/>
              </a:rPr>
              <a:t>7.8 IEEE Code of Ethics (latest)</a:t>
            </a:r>
            <a:br>
              <a:rPr lang="en-US" sz="40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(https://www.ieee.org/about/corporate/governance/p7-8.html)</a:t>
            </a:r>
          </a:p>
        </p:txBody>
      </p:sp>
      <p:sp>
        <p:nvSpPr>
          <p:cNvPr id="3" name="Content Placeholder 2">
            <a:extLst>
              <a:ext uri="{FF2B5EF4-FFF2-40B4-BE49-F238E27FC236}">
                <a16:creationId xmlns:a16="http://schemas.microsoft.com/office/drawing/2014/main" id="{D84CD662-5CB4-4A66-86C2-222A602C3A05}"/>
              </a:ext>
            </a:extLst>
          </p:cNvPr>
          <p:cNvSpPr>
            <a:spLocks noGrp="1"/>
          </p:cNvSpPr>
          <p:nvPr>
            <p:ph idx="1"/>
          </p:nvPr>
        </p:nvSpPr>
        <p:spPr>
          <a:xfrm>
            <a:off x="457200" y="1219200"/>
            <a:ext cx="8229600" cy="5137150"/>
          </a:xfrm>
        </p:spPr>
        <p:txBody>
          <a:bodyPr>
            <a:noAutofit/>
          </a:bodyPr>
          <a:lstStyle/>
          <a:p>
            <a:pPr marL="0" indent="0">
              <a:buNone/>
            </a:pPr>
            <a:r>
              <a:rPr lang="en-US" sz="1400" dirty="0">
                <a:latin typeface="Times New Roman" panose="02020603050405020304" pitchFamily="18" charset="0"/>
                <a:cs typeface="Times New Roman" panose="02020603050405020304" pitchFamily="18" charset="0"/>
              </a:rPr>
              <a:t>We, the members of the IEEE, in recognition of the importance of our technologies in affecting the quality of life throughout the world, and in accepting a personal obligation to our profession, its members, and the communities we serve, do hereby commit ourselves to the highest ethical and professional conduct and agree:</a:t>
            </a:r>
          </a:p>
          <a:p>
            <a:pPr marL="274320" indent="-274320">
              <a:buFont typeface="+mj-lt"/>
              <a:buAutoNum type="arabicPeriod"/>
            </a:pPr>
            <a:r>
              <a:rPr lang="en-US" sz="1400" dirty="0">
                <a:latin typeface="Times New Roman" panose="02020603050405020304" pitchFamily="18" charset="0"/>
                <a:cs typeface="Times New Roman" panose="02020603050405020304" pitchFamily="18" charset="0"/>
              </a:rPr>
              <a:t>to hold paramount the safety, health, and welfare of the public, to strive to comply with ethical design and sustainable development practices, and to disclose promptly factors that might endanger the public or the environment;</a:t>
            </a:r>
          </a:p>
          <a:p>
            <a:pPr marL="274320" indent="-274320">
              <a:buFont typeface="+mj-lt"/>
              <a:buAutoNum type="arabicPeriod"/>
            </a:pPr>
            <a:r>
              <a:rPr lang="en-US" sz="1400" dirty="0">
                <a:latin typeface="Times New Roman" panose="02020603050405020304" pitchFamily="18" charset="0"/>
                <a:cs typeface="Times New Roman" panose="02020603050405020304" pitchFamily="18" charset="0"/>
              </a:rPr>
              <a:t>to avoid real or perceived conflicts of interest whenever possible, and to disclose them to affected parties when they do exist;</a:t>
            </a:r>
          </a:p>
          <a:p>
            <a:pPr marL="274320" indent="-274320">
              <a:buFont typeface="+mj-lt"/>
              <a:buAutoNum type="arabicPeriod"/>
            </a:pPr>
            <a:r>
              <a:rPr lang="en-US" sz="1400" dirty="0">
                <a:latin typeface="Times New Roman" panose="02020603050405020304" pitchFamily="18" charset="0"/>
                <a:cs typeface="Times New Roman" panose="02020603050405020304" pitchFamily="18" charset="0"/>
              </a:rPr>
              <a:t>to be honest and realistic in stating claims or estimates based on available data;  </a:t>
            </a:r>
          </a:p>
          <a:p>
            <a:pPr marL="274320" indent="-274320">
              <a:buFont typeface="+mj-lt"/>
              <a:buAutoNum type="arabicPeriod"/>
            </a:pPr>
            <a:r>
              <a:rPr lang="en-US" sz="1400" dirty="0">
                <a:latin typeface="Times New Roman" panose="02020603050405020304" pitchFamily="18" charset="0"/>
                <a:cs typeface="Times New Roman" panose="02020603050405020304" pitchFamily="18" charset="0"/>
              </a:rPr>
              <a:t>to reject bribery in all its forms;  </a:t>
            </a:r>
          </a:p>
          <a:p>
            <a:pPr marL="274320" indent="-274320">
              <a:buFont typeface="+mj-lt"/>
              <a:buAutoNum type="arabicPeriod"/>
            </a:pPr>
            <a:r>
              <a:rPr lang="en-US" sz="1400" dirty="0">
                <a:latin typeface="Times New Roman" panose="02020603050405020304" pitchFamily="18" charset="0"/>
                <a:cs typeface="Times New Roman" panose="02020603050405020304" pitchFamily="18" charset="0"/>
              </a:rPr>
              <a:t>to improve the understanding by individuals and society of the capabilities and societal implications of conventional and emerging technologies, including intelligent systems;  </a:t>
            </a:r>
          </a:p>
          <a:p>
            <a:pPr marL="274320" indent="-274320">
              <a:buFont typeface="+mj-lt"/>
              <a:buAutoNum type="arabicPeriod"/>
            </a:pPr>
            <a:r>
              <a:rPr lang="en-US" sz="1400" dirty="0">
                <a:latin typeface="Times New Roman" panose="02020603050405020304" pitchFamily="18" charset="0"/>
                <a:cs typeface="Times New Roman" panose="02020603050405020304" pitchFamily="18" charset="0"/>
              </a:rPr>
              <a:t>to maintain and improve our technical competence and to undertake technological tasks for others only if qualified by training or experience, or after full disclosure of pertinent limitations;  </a:t>
            </a:r>
          </a:p>
          <a:p>
            <a:pPr marL="274320" indent="-274320">
              <a:buFont typeface="+mj-lt"/>
              <a:buAutoNum type="arabicPeriod"/>
            </a:pPr>
            <a:r>
              <a:rPr lang="en-US" sz="1400" dirty="0">
                <a:latin typeface="Times New Roman" panose="02020603050405020304" pitchFamily="18" charset="0"/>
                <a:cs typeface="Times New Roman" panose="02020603050405020304" pitchFamily="18" charset="0"/>
              </a:rPr>
              <a:t>to seek, accept, and offer honest criticism of technical work, to acknowledge and correct errors, and to credit properly the contributions of others;  </a:t>
            </a:r>
          </a:p>
          <a:p>
            <a:pPr marL="274320" indent="-274320">
              <a:buFont typeface="+mj-lt"/>
              <a:buAutoNum type="arabicPeriod"/>
            </a:pPr>
            <a:r>
              <a:rPr lang="en-US" sz="1400" dirty="0">
                <a:latin typeface="Times New Roman" panose="02020603050405020304" pitchFamily="18" charset="0"/>
                <a:cs typeface="Times New Roman" panose="02020603050405020304" pitchFamily="18" charset="0"/>
              </a:rPr>
              <a:t>to treat fairly all persons and to not engage in acts of discrimination based on race, religion, gender, disability, age, national origin, sexual orientation, gender identity, or gender expression;</a:t>
            </a:r>
          </a:p>
          <a:p>
            <a:pPr marL="274320" indent="-274320">
              <a:buFont typeface="+mj-lt"/>
              <a:buAutoNum type="arabicPeriod"/>
            </a:pPr>
            <a:r>
              <a:rPr lang="en-US" sz="1400" dirty="0">
                <a:latin typeface="Times New Roman" panose="02020603050405020304" pitchFamily="18" charset="0"/>
                <a:cs typeface="Times New Roman" panose="02020603050405020304" pitchFamily="18" charset="0"/>
              </a:rPr>
              <a:t>to avoid injuring others, their property, reputation, or employment by false or malicious action;  </a:t>
            </a:r>
          </a:p>
          <a:p>
            <a:pPr marL="274320" indent="-274320">
              <a:buFont typeface="+mj-lt"/>
              <a:buAutoNum type="arabicPeriod"/>
            </a:pPr>
            <a:r>
              <a:rPr lang="en-US" sz="1400" dirty="0">
                <a:latin typeface="Times New Roman" panose="02020603050405020304" pitchFamily="18" charset="0"/>
                <a:cs typeface="Times New Roman" panose="02020603050405020304" pitchFamily="18" charset="0"/>
              </a:rPr>
              <a:t>to assist colleagues and co-workers in their professional development and to support them in following this code of ethics.</a:t>
            </a:r>
          </a:p>
        </p:txBody>
      </p:sp>
      <p:sp>
        <p:nvSpPr>
          <p:cNvPr id="4" name="Date Placeholder 3">
            <a:extLst>
              <a:ext uri="{FF2B5EF4-FFF2-40B4-BE49-F238E27FC236}">
                <a16:creationId xmlns:a16="http://schemas.microsoft.com/office/drawing/2014/main" id="{0B7FCB17-5F94-4A91-B930-3450838BE73E}"/>
              </a:ext>
            </a:extLst>
          </p:cNvPr>
          <p:cNvSpPr>
            <a:spLocks noGrp="1"/>
          </p:cNvSpPr>
          <p:nvPr>
            <p:ph type="dt" sz="half" idx="10"/>
          </p:nvPr>
        </p:nvSpPr>
        <p:spPr/>
        <p:txBody>
          <a:bodyPr/>
          <a:lstStyle/>
          <a:p>
            <a:r>
              <a:rPr lang="en-US"/>
              <a:t>1/10/2019</a:t>
            </a:r>
            <a:endParaRPr lang="en-US" dirty="0"/>
          </a:p>
        </p:txBody>
      </p:sp>
      <p:sp>
        <p:nvSpPr>
          <p:cNvPr id="5" name="Slide Number Placeholder 4">
            <a:extLst>
              <a:ext uri="{FF2B5EF4-FFF2-40B4-BE49-F238E27FC236}">
                <a16:creationId xmlns:a16="http://schemas.microsoft.com/office/drawing/2014/main" id="{C1842F5D-3D05-440F-83B2-99B194A514D1}"/>
              </a:ext>
            </a:extLst>
          </p:cNvPr>
          <p:cNvSpPr>
            <a:spLocks noGrp="1"/>
          </p:cNvSpPr>
          <p:nvPr>
            <p:ph type="sldNum" sz="quarter" idx="12"/>
          </p:nvPr>
        </p:nvSpPr>
        <p:spPr/>
        <p:txBody>
          <a:bodyPr/>
          <a:lstStyle/>
          <a:p>
            <a:fld id="{B41EFF57-F328-469C-BB1D-E2E20B56B3E7}" type="slidenum">
              <a:rPr lang="en-US" smtClean="0"/>
              <a:pPr/>
              <a:t>5</a:t>
            </a:fld>
            <a:endParaRPr lang="en-US" dirty="0"/>
          </a:p>
        </p:txBody>
      </p:sp>
    </p:spTree>
    <p:extLst>
      <p:ext uri="{BB962C8B-B14F-4D97-AF65-F5344CB8AC3E}">
        <p14:creationId xmlns:p14="http://schemas.microsoft.com/office/powerpoint/2010/main" val="4305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5475"/>
            <a:ext cx="8229600" cy="1325562"/>
          </a:xfrm>
        </p:spPr>
        <p:txBody>
          <a:bodyPr>
            <a:normAutofit fontScale="90000"/>
          </a:bodyPr>
          <a:lstStyle/>
          <a:p>
            <a:r>
              <a:rPr lang="en-US" dirty="0">
                <a:latin typeface="Times New Roman" pitchFamily="18" charset="0"/>
                <a:cs typeface="Times New Roman" pitchFamily="18" charset="0"/>
              </a:rPr>
              <a:t>Public, Environmental and Ethical Considerations (1 &amp; 5)</a:t>
            </a:r>
          </a:p>
        </p:txBody>
      </p:sp>
      <p:sp>
        <p:nvSpPr>
          <p:cNvPr id="3" name="Content Placeholder 2"/>
          <p:cNvSpPr>
            <a:spLocks noGrp="1"/>
          </p:cNvSpPr>
          <p:nvPr>
            <p:ph idx="1"/>
          </p:nvPr>
        </p:nvSpPr>
        <p:spPr>
          <a:xfrm>
            <a:off x="457200" y="2255837"/>
            <a:ext cx="8229600" cy="2925763"/>
          </a:xfrm>
        </p:spPr>
        <p:txBody>
          <a:bodyPr>
            <a:normAutofit fontScale="92500" lnSpcReduction="20000"/>
          </a:bodyPr>
          <a:lstStyle/>
          <a:p>
            <a:pPr lvl="0"/>
            <a:r>
              <a:rPr lang="en-US" dirty="0">
                <a:latin typeface="Times New Roman" pitchFamily="18" charset="0"/>
                <a:cs typeface="Times New Roman" pitchFamily="18" charset="0"/>
              </a:rPr>
              <a:t>What responsibilities do engineers have regarding environmental and social considerations (e.g., safety, health and welfare of the public)?</a:t>
            </a:r>
          </a:p>
          <a:p>
            <a:r>
              <a:rPr lang="en-US" dirty="0">
                <a:latin typeface="Times New Roman" pitchFamily="18" charset="0"/>
                <a:cs typeface="Times New Roman" pitchFamily="18" charset="0"/>
              </a:rPr>
              <a:t>Some topics to consider are moral development, risks both present &amp; future, and sustainability.</a:t>
            </a:r>
          </a:p>
          <a:p>
            <a:r>
              <a:rPr lang="en-US" dirty="0">
                <a:latin typeface="Times New Roman" pitchFamily="18" charset="0"/>
                <a:cs typeface="Times New Roman" pitchFamily="18" charset="0"/>
              </a:rPr>
              <a:t>Help individuals and society understand technology and its implications</a:t>
            </a:r>
          </a:p>
        </p:txBody>
      </p:sp>
      <p:sp>
        <p:nvSpPr>
          <p:cNvPr id="4" name="Date Placeholder 3"/>
          <p:cNvSpPr>
            <a:spLocks noGrp="1"/>
          </p:cNvSpPr>
          <p:nvPr>
            <p:ph type="dt" sz="half" idx="10"/>
          </p:nvPr>
        </p:nvSpPr>
        <p:spPr/>
        <p:txBody>
          <a:bodyPr/>
          <a:lstStyle/>
          <a:p>
            <a:r>
              <a:rPr lang="en-US"/>
              <a:t>1/10/2019</a:t>
            </a:r>
            <a:endParaRPr lang="en-US" dirty="0"/>
          </a:p>
        </p:txBody>
      </p:sp>
      <p:sp>
        <p:nvSpPr>
          <p:cNvPr id="5" name="Slide Number Placeholder 4"/>
          <p:cNvSpPr>
            <a:spLocks noGrp="1"/>
          </p:cNvSpPr>
          <p:nvPr>
            <p:ph type="sldNum" sz="quarter" idx="12"/>
          </p:nvPr>
        </p:nvSpPr>
        <p:spPr/>
        <p:txBody>
          <a:bodyPr/>
          <a:lstStyle/>
          <a:p>
            <a:fld id="{B41EFF57-F328-469C-BB1D-E2E20B56B3E7}"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Conflicts of Interest (2)</a:t>
            </a:r>
          </a:p>
        </p:txBody>
      </p:sp>
      <p:sp>
        <p:nvSpPr>
          <p:cNvPr id="3" name="Content Placeholder 2"/>
          <p:cNvSpPr>
            <a:spLocks noGrp="1"/>
          </p:cNvSpPr>
          <p:nvPr>
            <p:ph idx="1"/>
          </p:nvPr>
        </p:nvSpPr>
        <p:spPr>
          <a:xfrm>
            <a:off x="609600" y="1371600"/>
            <a:ext cx="8229600" cy="4800600"/>
          </a:xfrm>
        </p:spPr>
        <p:txBody>
          <a:bodyPr>
            <a:normAutofit fontScale="85000" lnSpcReduction="20000"/>
          </a:bodyPr>
          <a:lstStyle/>
          <a:p>
            <a:pPr lvl="0"/>
            <a:r>
              <a:rPr lang="en-US" dirty="0">
                <a:latin typeface="Times New Roman" pitchFamily="18" charset="0"/>
                <a:cs typeface="Times New Roman" pitchFamily="18" charset="0"/>
              </a:rPr>
              <a:t>Different types of conflicts of interest- financial gain, work commitments, and intellectual &amp; personal matters</a:t>
            </a:r>
          </a:p>
          <a:p>
            <a:pPr lvl="0"/>
            <a:r>
              <a:rPr lang="en-US" dirty="0">
                <a:latin typeface="Times New Roman" pitchFamily="18" charset="0"/>
                <a:cs typeface="Times New Roman" pitchFamily="18" charset="0"/>
              </a:rPr>
              <a:t>Financial-  Example: Substantial investment in an outside company that would benefit from work.  There are U.S., State, &amp; local laws, regulations and policies relating to financial conflicts of interest.</a:t>
            </a:r>
          </a:p>
          <a:p>
            <a:pPr lvl="0"/>
            <a:r>
              <a:rPr lang="en-US" dirty="0">
                <a:latin typeface="Times New Roman" pitchFamily="18" charset="0"/>
                <a:cs typeface="Times New Roman" pitchFamily="18" charset="0"/>
              </a:rPr>
              <a:t>Conflict of commitment- Example: Working for more than one customer/employer.</a:t>
            </a:r>
          </a:p>
          <a:p>
            <a:pPr lvl="0"/>
            <a:r>
              <a:rPr lang="en-US" dirty="0">
                <a:latin typeface="Times New Roman" pitchFamily="18" charset="0"/>
                <a:cs typeface="Times New Roman" pitchFamily="18" charset="0"/>
              </a:rPr>
              <a:t>Intellectual &amp; personal matters- Example: Personal belief(s) predispose/bias research.</a:t>
            </a:r>
          </a:p>
          <a:p>
            <a:pPr lvl="0"/>
            <a:r>
              <a:rPr lang="en-US" dirty="0">
                <a:latin typeface="Times New Roman" pitchFamily="18" charset="0"/>
                <a:cs typeface="Times New Roman" pitchFamily="18" charset="0"/>
              </a:rPr>
              <a:t>What strategies may mitigate or eliminate the impact of conflicts of interest?</a:t>
            </a:r>
          </a:p>
          <a:p>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r>
              <a:rPr lang="en-US"/>
              <a:t>1/10/2019</a:t>
            </a:r>
            <a:endParaRPr lang="en-US" dirty="0"/>
          </a:p>
        </p:txBody>
      </p:sp>
      <p:sp>
        <p:nvSpPr>
          <p:cNvPr id="5" name="Slide Number Placeholder 4"/>
          <p:cNvSpPr>
            <a:spLocks noGrp="1"/>
          </p:cNvSpPr>
          <p:nvPr>
            <p:ph type="sldNum" sz="quarter" idx="12"/>
          </p:nvPr>
        </p:nvSpPr>
        <p:spPr/>
        <p:txBody>
          <a:bodyPr/>
          <a:lstStyle/>
          <a:p>
            <a:fld id="{B41EFF57-F328-469C-BB1D-E2E20B56B3E7}"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latin typeface="Times New Roman" pitchFamily="18" charset="0"/>
                <a:cs typeface="Times New Roman" pitchFamily="18" charset="0"/>
              </a:rPr>
              <a:t>Engineering Misconduct (3 &amp; 4)</a:t>
            </a:r>
          </a:p>
        </p:txBody>
      </p:sp>
      <p:sp>
        <p:nvSpPr>
          <p:cNvPr id="3" name="Content Placeholder 2"/>
          <p:cNvSpPr>
            <a:spLocks noGrp="1"/>
          </p:cNvSpPr>
          <p:nvPr>
            <p:ph idx="1"/>
          </p:nvPr>
        </p:nvSpPr>
        <p:spPr>
          <a:xfrm>
            <a:off x="457200" y="1447800"/>
            <a:ext cx="8229600" cy="4648200"/>
          </a:xfrm>
        </p:spPr>
        <p:txBody>
          <a:bodyPr>
            <a:normAutofit/>
          </a:bodyPr>
          <a:lstStyle/>
          <a:p>
            <a:pPr lvl="0"/>
            <a:r>
              <a:rPr lang="en-US" sz="2800" dirty="0">
                <a:latin typeface="Times New Roman" pitchFamily="18" charset="0"/>
                <a:cs typeface="Times New Roman" pitchFamily="18" charset="0"/>
              </a:rPr>
              <a:t>Main types- fabrication, falsification, bribery, and plagiarism/intellectual theft</a:t>
            </a:r>
          </a:p>
          <a:p>
            <a:pPr lvl="0"/>
            <a:r>
              <a:rPr lang="en-US" sz="2800" dirty="0">
                <a:latin typeface="Times New Roman" pitchFamily="18" charset="0"/>
                <a:cs typeface="Times New Roman" pitchFamily="18" charset="0"/>
              </a:rPr>
              <a:t>Make estimates &amp; performance claims that are honest/realistic.  E.g., do not deliberately underbid a project and then change price(s) later.  E.g., vacuum cleaner hp claims.</a:t>
            </a:r>
          </a:p>
          <a:p>
            <a:pPr lvl="0"/>
            <a:r>
              <a:rPr lang="en-US" sz="2800" dirty="0">
                <a:latin typeface="Times New Roman" pitchFamily="18" charset="0"/>
                <a:cs typeface="Times New Roman" pitchFamily="18" charset="0"/>
              </a:rPr>
              <a:t>Fabrication/falsification.  E.g., When conducting tests, inspections, etc, do the work; no pencil whipping or inappropriate shortcuts.</a:t>
            </a:r>
          </a:p>
          <a:p>
            <a:pPr lvl="0"/>
            <a:r>
              <a:rPr lang="en-US" sz="2800" dirty="0">
                <a:latin typeface="Times New Roman" pitchFamily="18" charset="0"/>
                <a:cs typeface="Times New Roman" pitchFamily="18" charset="0"/>
              </a:rPr>
              <a:t>Bribery- ‘gifts’ to decision makers, inspectors, …</a:t>
            </a:r>
          </a:p>
          <a:p>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r>
              <a:rPr lang="en-US"/>
              <a:t>1/10/2019</a:t>
            </a:r>
            <a:endParaRPr lang="en-US" dirty="0"/>
          </a:p>
        </p:txBody>
      </p:sp>
      <p:sp>
        <p:nvSpPr>
          <p:cNvPr id="5" name="Slide Number Placeholder 4"/>
          <p:cNvSpPr>
            <a:spLocks noGrp="1"/>
          </p:cNvSpPr>
          <p:nvPr>
            <p:ph type="sldNum" sz="quarter" idx="12"/>
          </p:nvPr>
        </p:nvSpPr>
        <p:spPr/>
        <p:txBody>
          <a:bodyPr/>
          <a:lstStyle/>
          <a:p>
            <a:fld id="{B41EFF57-F328-469C-BB1D-E2E20B56B3E7}"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r>
              <a:rPr lang="en-US" dirty="0">
                <a:latin typeface="Times New Roman" pitchFamily="18" charset="0"/>
                <a:cs typeface="Times New Roman" pitchFamily="18" charset="0"/>
              </a:rPr>
              <a:t>Engineering Misconduct cont.</a:t>
            </a:r>
          </a:p>
        </p:txBody>
      </p:sp>
      <p:sp>
        <p:nvSpPr>
          <p:cNvPr id="3" name="Content Placeholder 2"/>
          <p:cNvSpPr>
            <a:spLocks noGrp="1"/>
          </p:cNvSpPr>
          <p:nvPr>
            <p:ph idx="1"/>
          </p:nvPr>
        </p:nvSpPr>
        <p:spPr>
          <a:xfrm>
            <a:off x="457200" y="1295400"/>
            <a:ext cx="8229600" cy="4800600"/>
          </a:xfrm>
        </p:spPr>
        <p:txBody>
          <a:bodyPr>
            <a:noAutofit/>
          </a:bodyPr>
          <a:lstStyle/>
          <a:p>
            <a:pPr lvl="0"/>
            <a:r>
              <a:rPr lang="en-US" sz="2600" dirty="0">
                <a:latin typeface="Times New Roman" pitchFamily="18" charset="0"/>
                <a:cs typeface="Times New Roman" pitchFamily="18" charset="0"/>
              </a:rPr>
              <a:t>Plagiarism/intellectual theft are major violations of professional integrity standards/engineering misconduct.</a:t>
            </a:r>
          </a:p>
          <a:p>
            <a:pPr lvl="0"/>
            <a:r>
              <a:rPr lang="en-US" sz="2600" dirty="0">
                <a:latin typeface="Times New Roman" pitchFamily="18" charset="0"/>
                <a:cs typeface="Times New Roman" pitchFamily="18" charset="0"/>
              </a:rPr>
              <a:t>What constitutes plagiarism?  Google- the practice of taking someone else's work or ideas and passing them off as one's own.  Always best to give proper credit.</a:t>
            </a:r>
          </a:p>
          <a:p>
            <a:pPr lvl="0"/>
            <a:r>
              <a:rPr lang="en-US" sz="2600" dirty="0">
                <a:latin typeface="Times New Roman" pitchFamily="18" charset="0"/>
                <a:cs typeface="Times New Roman" pitchFamily="18" charset="0"/>
              </a:rPr>
              <a:t>Intellectual theft- E.g., reverse engineering products or code, violating patents, etc.</a:t>
            </a:r>
          </a:p>
          <a:p>
            <a:pPr lvl="0"/>
            <a:r>
              <a:rPr lang="en-US" sz="2600" dirty="0">
                <a:latin typeface="Times New Roman" pitchFamily="18" charset="0"/>
                <a:cs typeface="Times New Roman" pitchFamily="18" charset="0"/>
              </a:rPr>
              <a:t>Conversely- ethical responsibility to protect data &amp; trade secrets of customers (e.g., hacking, NDAs)</a:t>
            </a:r>
          </a:p>
          <a:p>
            <a:pPr lvl="0"/>
            <a:r>
              <a:rPr lang="en-US" sz="2600" dirty="0">
                <a:latin typeface="Times New Roman" pitchFamily="18" charset="0"/>
                <a:cs typeface="Times New Roman" pitchFamily="18" charset="0"/>
              </a:rPr>
              <a:t>What steps can be taken to handle allegations of engineering misconduct?</a:t>
            </a:r>
          </a:p>
        </p:txBody>
      </p:sp>
      <p:sp>
        <p:nvSpPr>
          <p:cNvPr id="4" name="Date Placeholder 3"/>
          <p:cNvSpPr>
            <a:spLocks noGrp="1"/>
          </p:cNvSpPr>
          <p:nvPr>
            <p:ph type="dt" sz="half" idx="10"/>
          </p:nvPr>
        </p:nvSpPr>
        <p:spPr/>
        <p:txBody>
          <a:bodyPr/>
          <a:lstStyle/>
          <a:p>
            <a:r>
              <a:rPr lang="en-US"/>
              <a:t>1/10/2019</a:t>
            </a:r>
            <a:endParaRPr lang="en-US" dirty="0"/>
          </a:p>
        </p:txBody>
      </p:sp>
      <p:sp>
        <p:nvSpPr>
          <p:cNvPr id="5" name="Slide Number Placeholder 4"/>
          <p:cNvSpPr>
            <a:spLocks noGrp="1"/>
          </p:cNvSpPr>
          <p:nvPr>
            <p:ph type="sldNum" sz="quarter" idx="12"/>
          </p:nvPr>
        </p:nvSpPr>
        <p:spPr/>
        <p:txBody>
          <a:bodyPr/>
          <a:lstStyle/>
          <a:p>
            <a:fld id="{B41EFF57-F328-469C-BB1D-E2E20B56B3E7}"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1792</TotalTime>
  <Words>1244</Words>
  <Application>Microsoft Office PowerPoint</Application>
  <PresentationFormat>On-screen Show (4:3)</PresentationFormat>
  <Paragraphs>102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Professional and Ethical Responsibility for Engineers</vt:lpstr>
      <vt:lpstr>Engineering, Ethics, and Society</vt:lpstr>
      <vt:lpstr>Engineers' Creed  Adopted by National Society of Professional Engineers, June 1954</vt:lpstr>
      <vt:lpstr>IEEE Code of Ethics  Approved by IEEE Board of Directors August 1990</vt:lpstr>
      <vt:lpstr>7.8 IEEE Code of Ethics (latest) (https://www.ieee.org/about/corporate/governance/p7-8.html)</vt:lpstr>
      <vt:lpstr>Public, Environmental and Ethical Considerations (1 &amp; 5)</vt:lpstr>
      <vt:lpstr>Conflicts of Interest (2)</vt:lpstr>
      <vt:lpstr>Engineering Misconduct (3 &amp; 4)</vt:lpstr>
      <vt:lpstr>Engineering Misconduct cont.</vt:lpstr>
      <vt:lpstr>Technical Competence  &amp; Integrity (6 &amp; 7)</vt:lpstr>
      <vt:lpstr>Golden Rule (8, 9, &amp; 10)</vt:lpstr>
      <vt:lpstr>References/Resources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Responsible Conduct  of  Research (RCR)</dc:title>
  <dc:creator>tmontoya</dc:creator>
  <cp:lastModifiedBy>Montoya, Thomas P.</cp:lastModifiedBy>
  <cp:revision>49</cp:revision>
  <cp:lastPrinted>2019-01-10T22:46:49Z</cp:lastPrinted>
  <dcterms:created xsi:type="dcterms:W3CDTF">2015-08-03T14:52:53Z</dcterms:created>
  <dcterms:modified xsi:type="dcterms:W3CDTF">2019-01-10T22:57:19Z</dcterms:modified>
</cp:coreProperties>
</file>